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4" r:id="rId1"/>
  </p:sldMasterIdLst>
  <p:sldIdLst>
    <p:sldId id="256" r:id="rId2"/>
    <p:sldId id="257" r:id="rId3"/>
    <p:sldId id="269" r:id="rId4"/>
    <p:sldId id="266" r:id="rId5"/>
    <p:sldId id="267" r:id="rId6"/>
    <p:sldId id="258" r:id="rId7"/>
    <p:sldId id="268" r:id="rId8"/>
    <p:sldId id="259" r:id="rId9"/>
    <p:sldId id="260" r:id="rId10"/>
    <p:sldId id="261" r:id="rId11"/>
    <p:sldId id="270" r:id="rId12"/>
    <p:sldId id="271" r:id="rId13"/>
    <p:sldId id="272" r:id="rId14"/>
    <p:sldId id="273" r:id="rId15"/>
    <p:sldId id="274"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59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D8BD707-D9CF-40AE-B4C6-C98DA3205C09}" type="datetimeFigureOut">
              <a:rPr lang="en-US" smtClean="0"/>
              <a:pPr/>
              <a:t>12/26/2017</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165" r:id="rId1"/>
    <p:sldLayoutId id="2147484166" r:id="rId2"/>
    <p:sldLayoutId id="2147484167" r:id="rId3"/>
    <p:sldLayoutId id="2147484168" r:id="rId4"/>
    <p:sldLayoutId id="2147484169" r:id="rId5"/>
    <p:sldLayoutId id="2147484170" r:id="rId6"/>
    <p:sldLayoutId id="2147484171" r:id="rId7"/>
    <p:sldLayoutId id="2147484172" r:id="rId8"/>
    <p:sldLayoutId id="2147484173" r:id="rId9"/>
    <p:sldLayoutId id="2147484174" r:id="rId10"/>
    <p:sldLayoutId id="2147484175" r:id="rId11"/>
  </p:sldLayoutIdLst>
  <p:timing>
    <p:tnLst>
      <p:par>
        <p:cTn id="1" dur="indefinite" restart="never" nodeType="tmRoot"/>
      </p:par>
    </p:tnLst>
  </p:timing>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osit.gov.iq/"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lnSpcReduction="10000"/>
          </a:bodyPr>
          <a:lstStyle/>
          <a:p>
            <a:r>
              <a:rPr lang="ar-IQ" sz="2800" b="1" dirty="0" smtClean="0"/>
              <a:t>تطوير المنظومة الاحصائية الكترونياً</a:t>
            </a:r>
            <a:endParaRPr lang="en-US" sz="2800" b="1" dirty="0"/>
          </a:p>
        </p:txBody>
      </p:sp>
      <p:sp>
        <p:nvSpPr>
          <p:cNvPr id="2" name="Title 1"/>
          <p:cNvSpPr>
            <a:spLocks noGrp="1"/>
          </p:cNvSpPr>
          <p:nvPr>
            <p:ph type="ctrTitle"/>
          </p:nvPr>
        </p:nvSpPr>
        <p:spPr>
          <a:xfrm>
            <a:off x="1371600" y="1981200"/>
            <a:ext cx="6400800" cy="838200"/>
          </a:xfrm>
        </p:spPr>
        <p:txBody>
          <a:bodyPr>
            <a:normAutofit fontScale="90000"/>
          </a:bodyPr>
          <a:lstStyle/>
          <a:p>
            <a:r>
              <a:rPr lang="ar-IQ" sz="3200" i="1" dirty="0" smtClean="0"/>
              <a:t>ورقة عمل دائرة تكنولوجيا المعلومات</a:t>
            </a:r>
            <a:endParaRPr lang="en-US" sz="3200" i="1" dirty="0"/>
          </a:p>
        </p:txBody>
      </p:sp>
    </p:spTree>
    <p:extLst>
      <p:ext uri="{BB962C8B-B14F-4D97-AF65-F5344CB8AC3E}">
        <p14:creationId xmlns:p14="http://schemas.microsoft.com/office/powerpoint/2010/main" val="19341697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066800"/>
            <a:ext cx="6934200" cy="533400"/>
          </a:xfrm>
        </p:spPr>
        <p:txBody>
          <a:bodyPr>
            <a:normAutofit/>
          </a:bodyPr>
          <a:lstStyle/>
          <a:p>
            <a:pPr algn="r"/>
            <a:r>
              <a:rPr lang="ar-IQ" sz="1800" b="1" i="1" dirty="0" smtClean="0"/>
              <a:t>7-نظم المعلومات الجغرافية</a:t>
            </a:r>
            <a:endParaRPr lang="en-US" sz="1800" b="1" i="1" dirty="0"/>
          </a:p>
        </p:txBody>
      </p:sp>
      <p:sp>
        <p:nvSpPr>
          <p:cNvPr id="3" name="Content Placeholder 2"/>
          <p:cNvSpPr>
            <a:spLocks noGrp="1"/>
          </p:cNvSpPr>
          <p:nvPr>
            <p:ph sz="quarter" idx="13"/>
          </p:nvPr>
        </p:nvSpPr>
        <p:spPr>
          <a:xfrm>
            <a:off x="990600" y="1524000"/>
            <a:ext cx="7086600" cy="4191000"/>
          </a:xfrm>
        </p:spPr>
        <p:txBody>
          <a:bodyPr>
            <a:normAutofit/>
          </a:bodyPr>
          <a:lstStyle/>
          <a:p>
            <a:pPr algn="just" rtl="1">
              <a:lnSpc>
                <a:spcPct val="100000"/>
              </a:lnSpc>
            </a:pPr>
            <a:endParaRPr lang="ar-IQ" sz="1700" dirty="0" smtClean="0"/>
          </a:p>
          <a:p>
            <a:pPr algn="just" rtl="1">
              <a:lnSpc>
                <a:spcPct val="100000"/>
              </a:lnSpc>
            </a:pPr>
            <a:endParaRPr lang="ar-IQ" sz="1700" dirty="0"/>
          </a:p>
          <a:p>
            <a:pPr algn="just" rtl="1">
              <a:lnSpc>
                <a:spcPct val="100000"/>
              </a:lnSpc>
            </a:pPr>
            <a:endParaRPr lang="ar-IQ" sz="1700" dirty="0" smtClean="0"/>
          </a:p>
          <a:p>
            <a:pPr algn="just" rtl="1">
              <a:lnSpc>
                <a:spcPct val="100000"/>
              </a:lnSpc>
            </a:pPr>
            <a:r>
              <a:rPr lang="ar-IQ" dirty="0" smtClean="0"/>
              <a:t>بناء قواعد البيانات المكانية.</a:t>
            </a:r>
          </a:p>
          <a:p>
            <a:pPr algn="just" rtl="1">
              <a:lnSpc>
                <a:spcPct val="100000"/>
              </a:lnSpc>
            </a:pPr>
            <a:r>
              <a:rPr lang="ar-IQ" dirty="0" smtClean="0"/>
              <a:t>انتاج الخرائط المتعلقة بأعمال المسوحات الاحصائية.</a:t>
            </a:r>
          </a:p>
          <a:p>
            <a:pPr algn="just" rtl="1">
              <a:lnSpc>
                <a:spcPct val="100000"/>
              </a:lnSpc>
            </a:pPr>
            <a:r>
              <a:rPr lang="ar-IQ" dirty="0" smtClean="0"/>
              <a:t>تمثيل المؤشرات الاحصائية التي تصدر مع التقارير الاحصائية على شكل خرائط رقمية و ورقية.</a:t>
            </a:r>
          </a:p>
          <a:p>
            <a:pPr algn="just" rtl="1">
              <a:lnSpc>
                <a:spcPct val="100000"/>
              </a:lnSpc>
            </a:pPr>
            <a:r>
              <a:rPr lang="ar-IQ" dirty="0" smtClean="0"/>
              <a:t>انتاج خرائط جغرافية لطلبة الدراسات العليا والباحثين.</a:t>
            </a:r>
          </a:p>
          <a:p>
            <a:pPr algn="r" rtl="1">
              <a:lnSpc>
                <a:spcPct val="100000"/>
              </a:lnSpc>
            </a:pPr>
            <a:endParaRPr lang="en-US" dirty="0"/>
          </a:p>
        </p:txBody>
      </p:sp>
    </p:spTree>
    <p:extLst>
      <p:ext uri="{BB962C8B-B14F-4D97-AF65-F5344CB8AC3E}">
        <p14:creationId xmlns:p14="http://schemas.microsoft.com/office/powerpoint/2010/main" val="36675108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295400"/>
            <a:ext cx="6400800" cy="457200"/>
          </a:xfrm>
        </p:spPr>
        <p:txBody>
          <a:bodyPr>
            <a:normAutofit/>
          </a:bodyPr>
          <a:lstStyle/>
          <a:p>
            <a:pPr algn="r"/>
            <a:r>
              <a:rPr lang="ar-IQ" sz="1800" dirty="0" smtClean="0"/>
              <a:t>ا</a:t>
            </a:r>
            <a:r>
              <a:rPr lang="ar-IQ" sz="1800" b="1" i="1" dirty="0" smtClean="0"/>
              <a:t>لانجازات</a:t>
            </a:r>
            <a:endParaRPr lang="en-US" sz="1800" b="1" i="1" dirty="0"/>
          </a:p>
        </p:txBody>
      </p:sp>
      <p:sp>
        <p:nvSpPr>
          <p:cNvPr id="3" name="Content Placeholder 2"/>
          <p:cNvSpPr>
            <a:spLocks noGrp="1"/>
          </p:cNvSpPr>
          <p:nvPr>
            <p:ph sz="quarter" idx="13"/>
          </p:nvPr>
        </p:nvSpPr>
        <p:spPr>
          <a:xfrm>
            <a:off x="1371600" y="2286000"/>
            <a:ext cx="6400800" cy="3200401"/>
          </a:xfrm>
        </p:spPr>
        <p:txBody>
          <a:bodyPr>
            <a:normAutofit fontScale="77500" lnSpcReduction="20000"/>
          </a:bodyPr>
          <a:lstStyle/>
          <a:p>
            <a:pPr indent="0" algn="r" rtl="1">
              <a:lnSpc>
                <a:spcPct val="100000"/>
              </a:lnSpc>
              <a:buNone/>
            </a:pPr>
            <a:r>
              <a:rPr lang="ar-IQ" dirty="0" smtClean="0"/>
              <a:t>1- تم اعداد بيئة عمل تجريبية خاصة بنظام توطين الرواتب المركزي في الجهاز المركزي للإحصاء من خلال العمل مع خبراء البنك الدولي حيث تعتبر منصة لتحميل قاعدة بيانات موحدة لرواتب الموظفين في كافة الوزارات والمؤسسات الحكومية ضمن مشروع الرقم الوظيفي.</a:t>
            </a:r>
          </a:p>
          <a:p>
            <a:pPr indent="0" algn="r" rtl="1">
              <a:lnSpc>
                <a:spcPct val="100000"/>
              </a:lnSpc>
              <a:buNone/>
            </a:pPr>
            <a:r>
              <a:rPr lang="ar-IQ" dirty="0" smtClean="0"/>
              <a:t>2- الاستفادة من منظومة الاتصال الفديوي للتواصل مع جميع مديريات الاحصاء في المحافظات ومقر الجهاز المركزي للاحصاء في عقد المؤتمرات وورش العمل والندوات والتدريب عن بعد.</a:t>
            </a:r>
          </a:p>
          <a:p>
            <a:pPr indent="0" algn="r" rtl="1">
              <a:lnSpc>
                <a:spcPct val="100000"/>
              </a:lnSpc>
              <a:buNone/>
            </a:pPr>
            <a:r>
              <a:rPr lang="ar-IQ" dirty="0" smtClean="0"/>
              <a:t>3- تطوير اساليب جمع البيانات وكما يأتي:</a:t>
            </a:r>
          </a:p>
          <a:p>
            <a:pPr indent="0" algn="r" rtl="1">
              <a:lnSpc>
                <a:spcPct val="100000"/>
              </a:lnSpc>
              <a:buNone/>
            </a:pPr>
            <a:r>
              <a:rPr lang="ar-IQ" dirty="0" smtClean="0"/>
              <a:t>  أ- تم تهيئة بيئة العمل الخاصة بقاعة تهيئة البيانات من خلال اعادة تنظيم الحاسبات وربطها شبكياً وزيادة عددها وادارتها وتوفير النسخ الساندة ( </a:t>
            </a:r>
            <a:r>
              <a:rPr lang="en-US" dirty="0" smtClean="0"/>
              <a:t>Backup</a:t>
            </a:r>
            <a:r>
              <a:rPr lang="ar-IQ" dirty="0" smtClean="0"/>
              <a:t> ) عن طريق خدمة تشارك البيانات على مستوى الشبكة.</a:t>
            </a:r>
            <a:endParaRPr lang="en-US" dirty="0"/>
          </a:p>
        </p:txBody>
      </p:sp>
    </p:spTree>
    <p:extLst>
      <p:ext uri="{BB962C8B-B14F-4D97-AF65-F5344CB8AC3E}">
        <p14:creationId xmlns:p14="http://schemas.microsoft.com/office/powerpoint/2010/main" val="6773133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371600" y="1219200"/>
            <a:ext cx="6629400" cy="4267201"/>
          </a:xfrm>
        </p:spPr>
        <p:txBody>
          <a:bodyPr>
            <a:normAutofit fontScale="70000" lnSpcReduction="20000"/>
          </a:bodyPr>
          <a:lstStyle/>
          <a:p>
            <a:pPr indent="0" algn="r" rtl="1">
              <a:lnSpc>
                <a:spcPct val="100000"/>
              </a:lnSpc>
              <a:buNone/>
            </a:pPr>
            <a:r>
              <a:rPr lang="ar-IQ" b="1" dirty="0" smtClean="0"/>
              <a:t>ب</a:t>
            </a:r>
            <a:r>
              <a:rPr lang="ar-IQ" dirty="0" smtClean="0"/>
              <a:t> – الانتقال من الاستمارة الورقية الى الاستمارة الالكترونية من خلال :</a:t>
            </a:r>
          </a:p>
          <a:p>
            <a:pPr indent="0" algn="r" rtl="1">
              <a:lnSpc>
                <a:spcPct val="100000"/>
              </a:lnSpc>
              <a:buNone/>
            </a:pPr>
            <a:r>
              <a:rPr lang="ar-IQ" dirty="0" smtClean="0"/>
              <a:t> </a:t>
            </a:r>
            <a:r>
              <a:rPr lang="ar-IQ" b="1" dirty="0" smtClean="0"/>
              <a:t>اولاً</a:t>
            </a:r>
            <a:r>
              <a:rPr lang="ar-IQ" dirty="0" smtClean="0"/>
              <a:t>: استخدام تقنية الانترانت في جمع البيانات مثل ( مسح الأمن الغذائي )ويتم التحكم في كل حاسبات المحافظات عن طريق المركز.</a:t>
            </a:r>
          </a:p>
          <a:p>
            <a:pPr indent="0" algn="r" rtl="1">
              <a:lnSpc>
                <a:spcPct val="100000"/>
              </a:lnSpc>
              <a:buNone/>
            </a:pPr>
            <a:endParaRPr lang="ar-IQ" dirty="0" smtClean="0"/>
          </a:p>
          <a:p>
            <a:pPr indent="0" algn="r" rtl="1">
              <a:lnSpc>
                <a:spcPct val="100000"/>
              </a:lnSpc>
              <a:buNone/>
            </a:pPr>
            <a:r>
              <a:rPr lang="ar-IQ" b="1" dirty="0" smtClean="0"/>
              <a:t>ثانياً: </a:t>
            </a:r>
            <a:r>
              <a:rPr lang="ar-IQ" dirty="0" smtClean="0"/>
              <a:t>استخدام حاسبات لاب توب في الميدان ونقل البيانات باستخدام تقنية ( </a:t>
            </a:r>
            <a:r>
              <a:rPr lang="en-US" dirty="0" smtClean="0"/>
              <a:t>Drop Box</a:t>
            </a:r>
            <a:r>
              <a:rPr lang="ar-IQ" dirty="0" smtClean="0"/>
              <a:t> ) كما في مسح الاحساس المستمر واحساس 2012 وحوسبة الاحصاء الزراعي لتصل الى المركز والجهة المستفيدة والخبراء الدوليين في نفس الوقت.</a:t>
            </a:r>
          </a:p>
          <a:p>
            <a:pPr indent="0" algn="r" rtl="1">
              <a:lnSpc>
                <a:spcPct val="100000"/>
              </a:lnSpc>
              <a:buNone/>
            </a:pPr>
            <a:endParaRPr lang="ar-IQ" dirty="0" smtClean="0"/>
          </a:p>
          <a:p>
            <a:pPr indent="0" algn="r" rtl="1">
              <a:lnSpc>
                <a:spcPct val="100000"/>
              </a:lnSpc>
              <a:buNone/>
            </a:pPr>
            <a:r>
              <a:rPr lang="ar-IQ" b="1" dirty="0" smtClean="0"/>
              <a:t>ثالثاً:</a:t>
            </a:r>
            <a:r>
              <a:rPr lang="ar-IQ" dirty="0" smtClean="0"/>
              <a:t>استخدام الاجهزة اللوحية ( </a:t>
            </a:r>
            <a:r>
              <a:rPr lang="en-US" dirty="0" smtClean="0"/>
              <a:t>Tablet</a:t>
            </a:r>
            <a:r>
              <a:rPr lang="ar-IQ" dirty="0" smtClean="0"/>
              <a:t> ) كما في مسح ( </a:t>
            </a:r>
            <a:r>
              <a:rPr lang="en-US" dirty="0" smtClean="0"/>
              <a:t>Swift</a:t>
            </a:r>
            <a:r>
              <a:rPr lang="ar-IQ" dirty="0" smtClean="0"/>
              <a:t> ) حيث استخدمت برامجيات (</a:t>
            </a:r>
            <a:r>
              <a:rPr lang="en-US" dirty="0" err="1" smtClean="0"/>
              <a:t>CsPro</a:t>
            </a:r>
            <a:r>
              <a:rPr lang="ar-IQ" dirty="0" smtClean="0"/>
              <a:t> ) مع نظام تشغيل الاندرويد وتم ادخال البيانات مباشرة من الميدان وتصل البيانات الى المركز مع المواقع الجغرافية مباشرة الى المركز.</a:t>
            </a:r>
          </a:p>
          <a:p>
            <a:pPr indent="0" algn="r" rtl="1">
              <a:lnSpc>
                <a:spcPct val="100000"/>
              </a:lnSpc>
              <a:buNone/>
            </a:pPr>
            <a:endParaRPr lang="ar-IQ" b="1" dirty="0"/>
          </a:p>
          <a:p>
            <a:pPr indent="0" algn="r" rtl="1">
              <a:lnSpc>
                <a:spcPct val="100000"/>
              </a:lnSpc>
              <a:buNone/>
            </a:pPr>
            <a:r>
              <a:rPr lang="ar-IQ" b="1" dirty="0" smtClean="0"/>
              <a:t>رابعاً: </a:t>
            </a:r>
            <a:r>
              <a:rPr lang="ar-IQ" dirty="0" smtClean="0"/>
              <a:t>تنفيذ مسح ( العراقيين في الخارج ) على الموقع الالكتروني للجهاز المركزي للاحصاء</a:t>
            </a:r>
            <a:r>
              <a:rPr lang="ar-IQ" b="1" dirty="0" smtClean="0"/>
              <a:t>.</a:t>
            </a:r>
          </a:p>
          <a:p>
            <a:pPr indent="0" algn="r" rtl="1">
              <a:buNone/>
            </a:pPr>
            <a:r>
              <a:rPr lang="ar-IQ" dirty="0" smtClean="0"/>
              <a:t> </a:t>
            </a:r>
          </a:p>
          <a:p>
            <a:pPr algn="r"/>
            <a:endParaRPr lang="ar-IQ" dirty="0" smtClean="0"/>
          </a:p>
        </p:txBody>
      </p:sp>
    </p:spTree>
    <p:extLst>
      <p:ext uri="{BB962C8B-B14F-4D97-AF65-F5344CB8AC3E}">
        <p14:creationId xmlns:p14="http://schemas.microsoft.com/office/powerpoint/2010/main" val="38825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1295400"/>
            <a:ext cx="5562600" cy="457200"/>
          </a:xfrm>
        </p:spPr>
        <p:txBody>
          <a:bodyPr>
            <a:normAutofit/>
          </a:bodyPr>
          <a:lstStyle/>
          <a:p>
            <a:pPr algn="l" rtl="1"/>
            <a:r>
              <a:rPr lang="ar-IQ" sz="1800" b="1" dirty="0"/>
              <a:t>أ</a:t>
            </a:r>
            <a:r>
              <a:rPr lang="ar-IQ" sz="1800" b="1" dirty="0" smtClean="0"/>
              <a:t>هم انجازات مركز نظم المعلومات الجغرافية </a:t>
            </a:r>
            <a:r>
              <a:rPr lang="en-US" sz="1800" b="1" dirty="0" err="1" smtClean="0"/>
              <a:t>gis</a:t>
            </a:r>
            <a:endParaRPr lang="en-US" sz="1800" b="1" dirty="0"/>
          </a:p>
        </p:txBody>
      </p:sp>
      <p:sp>
        <p:nvSpPr>
          <p:cNvPr id="3" name="Content Placeholder 2"/>
          <p:cNvSpPr>
            <a:spLocks noGrp="1"/>
          </p:cNvSpPr>
          <p:nvPr>
            <p:ph sz="quarter" idx="13"/>
          </p:nvPr>
        </p:nvSpPr>
        <p:spPr>
          <a:xfrm>
            <a:off x="914400" y="2438400"/>
            <a:ext cx="6858000" cy="3048001"/>
          </a:xfrm>
        </p:spPr>
        <p:txBody>
          <a:bodyPr>
            <a:normAutofit fontScale="92500" lnSpcReduction="20000"/>
          </a:bodyPr>
          <a:lstStyle/>
          <a:p>
            <a:pPr algn="r" rtl="1">
              <a:lnSpc>
                <a:spcPct val="100000"/>
              </a:lnSpc>
            </a:pPr>
            <a:r>
              <a:rPr lang="ar-IQ" dirty="0" smtClean="0"/>
              <a:t>بناء قاعدة بيانات مكانية وانتاج خرائط مشروع تثبيت مواقع تجمعات السكن العشوائي 2016 ومشروع رصد وتقييم الفقر في العراق </a:t>
            </a:r>
            <a:r>
              <a:rPr lang="en-US" dirty="0" smtClean="0"/>
              <a:t>Swift 2017</a:t>
            </a:r>
            <a:r>
              <a:rPr lang="ar-IQ" dirty="0" smtClean="0"/>
              <a:t> .</a:t>
            </a:r>
          </a:p>
          <a:p>
            <a:pPr algn="r" rtl="1">
              <a:lnSpc>
                <a:spcPct val="100000"/>
              </a:lnSpc>
            </a:pPr>
            <a:r>
              <a:rPr lang="ar-IQ" dirty="0" smtClean="0"/>
              <a:t>أنتاج خرائط وتحديث قواعد بناء المساكن للعينات المشمولة بمسح </a:t>
            </a:r>
            <a:r>
              <a:rPr lang="en-US" dirty="0" smtClean="0"/>
              <a:t>MICS6</a:t>
            </a:r>
            <a:r>
              <a:rPr lang="ar-IQ" dirty="0" smtClean="0"/>
              <a:t> لسنة 2017.</a:t>
            </a:r>
          </a:p>
          <a:p>
            <a:pPr algn="r" rtl="1">
              <a:lnSpc>
                <a:spcPct val="100000"/>
              </a:lnSpc>
            </a:pPr>
            <a:r>
              <a:rPr lang="ar-IQ" dirty="0" smtClean="0"/>
              <a:t>تقدير اضرار المباني السكنية للقطاع الخاص للمدن التي تعرضت للأعمال الارهابية والعسكرية لسنة 2017.</a:t>
            </a:r>
          </a:p>
          <a:p>
            <a:pPr algn="r" rtl="1">
              <a:lnSpc>
                <a:spcPct val="100000"/>
              </a:lnSpc>
            </a:pPr>
            <a:r>
              <a:rPr lang="ar-IQ" dirty="0" smtClean="0"/>
              <a:t>بناء قاعدة بيانات مكانية للمشاريع المنجزة والمشاريع قيد التنفيذ في العراق لاغراض المتابعة والتحليل وتسهيل اتخاذ القرار.</a:t>
            </a:r>
          </a:p>
        </p:txBody>
      </p:sp>
    </p:spTree>
    <p:extLst>
      <p:ext uri="{BB962C8B-B14F-4D97-AF65-F5344CB8AC3E}">
        <p14:creationId xmlns:p14="http://schemas.microsoft.com/office/powerpoint/2010/main" val="35798461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143000"/>
            <a:ext cx="6400800" cy="457200"/>
          </a:xfrm>
        </p:spPr>
        <p:txBody>
          <a:bodyPr>
            <a:normAutofit/>
          </a:bodyPr>
          <a:lstStyle/>
          <a:p>
            <a:pPr algn="r"/>
            <a:r>
              <a:rPr lang="ar-IQ" sz="1800" b="1" i="1" dirty="0" smtClean="0"/>
              <a:t>الافاق المستقبلية</a:t>
            </a:r>
            <a:endParaRPr lang="en-US" sz="1800" b="1" i="1" dirty="0"/>
          </a:p>
        </p:txBody>
      </p:sp>
      <p:sp>
        <p:nvSpPr>
          <p:cNvPr id="3" name="Content Placeholder 2"/>
          <p:cNvSpPr>
            <a:spLocks noGrp="1"/>
          </p:cNvSpPr>
          <p:nvPr>
            <p:ph sz="quarter" idx="13"/>
          </p:nvPr>
        </p:nvSpPr>
        <p:spPr>
          <a:xfrm>
            <a:off x="990600" y="1676400"/>
            <a:ext cx="7086600" cy="3962400"/>
          </a:xfrm>
        </p:spPr>
        <p:txBody>
          <a:bodyPr>
            <a:normAutofit fontScale="62500" lnSpcReduction="20000"/>
          </a:bodyPr>
          <a:lstStyle/>
          <a:p>
            <a:pPr algn="r" rtl="1">
              <a:lnSpc>
                <a:spcPct val="100000"/>
              </a:lnSpc>
            </a:pPr>
            <a:r>
              <a:rPr lang="ar-IQ" dirty="0" smtClean="0"/>
              <a:t>تحقيق التكامل الفعلي بين الاحصاء ونظم المعلومات الجغرافية من خلال نظام احصائي تفاعلي ذكي يتيح الحصول على المؤشرات والمعلومات من خلال قاعدة بيانات احصائية مكانية مدعمة بالخريطة الاحصائية الذكية.</a:t>
            </a:r>
          </a:p>
          <a:p>
            <a:pPr algn="r" rtl="1">
              <a:lnSpc>
                <a:spcPct val="100000"/>
              </a:lnSpc>
            </a:pPr>
            <a:r>
              <a:rPr lang="ar-IQ" dirty="0" smtClean="0"/>
              <a:t>تحديث المؤشرات والمعلومات بشكل مباشر حيث اننا نطمح ان نصل الى مرحلة الـ </a:t>
            </a:r>
          </a:p>
          <a:p>
            <a:pPr indent="0" algn="r" rtl="1">
              <a:lnSpc>
                <a:spcPct val="100000"/>
              </a:lnSpc>
              <a:buNone/>
            </a:pPr>
            <a:r>
              <a:rPr lang="en-US" dirty="0" smtClean="0"/>
              <a:t> Spatial Data Infrastructure SDI</a:t>
            </a:r>
            <a:r>
              <a:rPr lang="ar-IQ" dirty="0" smtClean="0"/>
              <a:t> ( البنية التحتية المكانية ) وهذا يتطلب استعداداً تنظيمياً على مستوى مؤسسات الدولة وتوفير التمويل الذي يساعد على تحقيق هذا المستوى من الطموح.</a:t>
            </a:r>
          </a:p>
          <a:p>
            <a:pPr marL="285750" indent="-285750" algn="r" rtl="1">
              <a:lnSpc>
                <a:spcPct val="100000"/>
              </a:lnSpc>
            </a:pPr>
            <a:r>
              <a:rPr lang="ar-IQ" dirty="0" smtClean="0"/>
              <a:t> تطوير عملية نشر المؤشرات للمسوح الاحصائية باستخدام طرق حديثة من خلال تطوير الموقع الالكتروني.</a:t>
            </a:r>
          </a:p>
          <a:p>
            <a:pPr marL="285750" indent="-285750" algn="r" rtl="1">
              <a:lnSpc>
                <a:spcPct val="100000"/>
              </a:lnSpc>
            </a:pPr>
            <a:r>
              <a:rPr lang="ar-IQ" dirty="0" smtClean="0"/>
              <a:t>تنفيذ المسوح الاحصائية للجهاز من خلال الموقع الالكتروني للجهاز المركزي للإحصاء الكترونياً.</a:t>
            </a:r>
          </a:p>
          <a:p>
            <a:pPr marL="285750" indent="-285750" algn="r" rtl="1">
              <a:lnSpc>
                <a:spcPct val="100000"/>
              </a:lnSpc>
            </a:pPr>
            <a:r>
              <a:rPr lang="ar-IQ" dirty="0" smtClean="0"/>
              <a:t>استحداث فريق برمجي وتدريبه بشكل متكامل لبناء التطبيقات التي تستخدم الاجهزة الذكية </a:t>
            </a:r>
          </a:p>
          <a:p>
            <a:pPr indent="0" algn="r" rtl="1">
              <a:lnSpc>
                <a:spcPct val="100000"/>
              </a:lnSpc>
              <a:buNone/>
            </a:pPr>
            <a:r>
              <a:rPr lang="ar-IQ" dirty="0" smtClean="0"/>
              <a:t>    (الاجهزة اللوحية والهواتف الذكية ).</a:t>
            </a:r>
          </a:p>
          <a:p>
            <a:pPr marL="285750" indent="-285750" algn="r" rtl="1">
              <a:lnSpc>
                <a:spcPct val="100000"/>
              </a:lnSpc>
            </a:pPr>
            <a:r>
              <a:rPr lang="ar-IQ" dirty="0" smtClean="0"/>
              <a:t>مغادرة الاستمارات الورقية واستخدام الاستمارة الالكترونية واجراء المسوحات والتعدادات </a:t>
            </a:r>
          </a:p>
          <a:p>
            <a:pPr indent="0" algn="r" rtl="1">
              <a:lnSpc>
                <a:spcPct val="100000"/>
              </a:lnSpc>
              <a:buNone/>
            </a:pPr>
            <a:r>
              <a:rPr lang="ar-IQ" dirty="0" smtClean="0"/>
              <a:t>الالكترونية.</a:t>
            </a:r>
          </a:p>
          <a:p>
            <a:pPr marL="285750" indent="-285750" algn="r" rtl="1">
              <a:lnSpc>
                <a:spcPct val="100000"/>
              </a:lnSpc>
            </a:pPr>
            <a:r>
              <a:rPr lang="ar-IQ" dirty="0" smtClean="0"/>
              <a:t>بناء مركز بيانات ( منصة ) خاص بالجهاز المركزي للإحصاء تكون اساس قواعد بيانات الدولة العراقية وخصوصاً بنك المعلومات الوظيفي بالإضافة الى نشر كافة التقارير الاحصائية للجهاز.</a:t>
            </a:r>
          </a:p>
          <a:p>
            <a:pPr marL="285750" indent="-285750" algn="r" rtl="1">
              <a:lnSpc>
                <a:spcPct val="100000"/>
              </a:lnSpc>
            </a:pPr>
            <a:endParaRPr lang="ar-IQ" dirty="0" smtClean="0"/>
          </a:p>
          <a:p>
            <a:pPr indent="0" algn="r" rtl="1">
              <a:lnSpc>
                <a:spcPct val="100000"/>
              </a:lnSpc>
              <a:buNone/>
            </a:pPr>
            <a:endParaRPr lang="en-US" dirty="0"/>
          </a:p>
        </p:txBody>
      </p:sp>
    </p:spTree>
    <p:extLst>
      <p:ext uri="{BB962C8B-B14F-4D97-AF65-F5344CB8AC3E}">
        <p14:creationId xmlns:p14="http://schemas.microsoft.com/office/powerpoint/2010/main" val="10296659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066800"/>
            <a:ext cx="6553200" cy="762000"/>
          </a:xfrm>
        </p:spPr>
        <p:txBody>
          <a:bodyPr>
            <a:normAutofit/>
          </a:bodyPr>
          <a:lstStyle/>
          <a:p>
            <a:pPr algn="r"/>
            <a:r>
              <a:rPr lang="ar-IQ" sz="1800" b="1" i="1" dirty="0" smtClean="0"/>
              <a:t>تبادل الخبرات في مجال تكنولوجيا المعلومات وتقديم الدعم الفني في المجالات التالية:</a:t>
            </a:r>
            <a:endParaRPr lang="en-US" sz="1800" b="1" i="1" dirty="0"/>
          </a:p>
        </p:txBody>
      </p:sp>
      <p:sp>
        <p:nvSpPr>
          <p:cNvPr id="3" name="Content Placeholder 2"/>
          <p:cNvSpPr>
            <a:spLocks noGrp="1"/>
          </p:cNvSpPr>
          <p:nvPr>
            <p:ph sz="quarter" idx="13"/>
          </p:nvPr>
        </p:nvSpPr>
        <p:spPr>
          <a:xfrm>
            <a:off x="1066800" y="1752600"/>
            <a:ext cx="6934200" cy="3886200"/>
          </a:xfrm>
        </p:spPr>
        <p:txBody>
          <a:bodyPr>
            <a:normAutofit fontScale="70000" lnSpcReduction="20000"/>
          </a:bodyPr>
          <a:lstStyle/>
          <a:p>
            <a:pPr algn="r" rtl="1">
              <a:lnSpc>
                <a:spcPct val="100000"/>
              </a:lnSpc>
            </a:pPr>
            <a:r>
              <a:rPr lang="ar-IQ" sz="2000" dirty="0" smtClean="0"/>
              <a:t>تطوير مركز بيانات واعداد خوادم مخصصة متصلة بالانترنت التي تتسم بالنقل آلامن للملفات بين الجهاز  </a:t>
            </a:r>
            <a:r>
              <a:rPr lang="en-US" sz="2000" dirty="0" smtClean="0"/>
              <a:t>CSO)</a:t>
            </a:r>
            <a:r>
              <a:rPr lang="ar-IQ" sz="2000" dirty="0" smtClean="0"/>
              <a:t>) والوزارات باستخدام تبادل البيانات الاحصائية والبيانات الوصفية ( </a:t>
            </a:r>
            <a:r>
              <a:rPr lang="en-US" sz="2000" dirty="0" smtClean="0"/>
              <a:t>SDMX</a:t>
            </a:r>
            <a:r>
              <a:rPr lang="ar-IQ" sz="2000" dirty="0" smtClean="0"/>
              <a:t> ) القياسية.</a:t>
            </a:r>
          </a:p>
          <a:p>
            <a:pPr algn="r" rtl="1">
              <a:lnSpc>
                <a:spcPct val="100000"/>
              </a:lnSpc>
            </a:pPr>
            <a:r>
              <a:rPr lang="ar-IQ" sz="2000" dirty="0" smtClean="0"/>
              <a:t>استخدام معايير تطوير البرمجيات باستخدام تكنولوجيا بنية الويب </a:t>
            </a:r>
            <a:r>
              <a:rPr lang="en-US" sz="2000" dirty="0" smtClean="0"/>
              <a:t> web application</a:t>
            </a:r>
            <a:r>
              <a:rPr lang="ar-IQ" sz="2000" dirty="0" smtClean="0"/>
              <a:t>لتطوير جميع التطبيقات الجديدة لخدمة المستخدمين الداخليين والخارجيين.</a:t>
            </a:r>
          </a:p>
          <a:p>
            <a:pPr algn="r" rtl="1">
              <a:lnSpc>
                <a:spcPct val="100000"/>
              </a:lnSpc>
            </a:pPr>
            <a:r>
              <a:rPr lang="ar-IQ" sz="2000" dirty="0" smtClean="0"/>
              <a:t>تصميم مستودع البيانات.</a:t>
            </a:r>
          </a:p>
          <a:p>
            <a:pPr algn="r" rtl="1">
              <a:lnSpc>
                <a:spcPct val="100000"/>
              </a:lnSpc>
            </a:pPr>
            <a:r>
              <a:rPr lang="ar-IQ" sz="2000" dirty="0" smtClean="0"/>
              <a:t>تطوير استخدام تطبيقات قواعد البيانات لتخزين واسترجاع المعلومات.</a:t>
            </a:r>
          </a:p>
          <a:p>
            <a:pPr algn="r" rtl="1">
              <a:lnSpc>
                <a:spcPct val="100000"/>
              </a:lnSpc>
            </a:pPr>
            <a:r>
              <a:rPr lang="ar-IQ" sz="2000" dirty="0" smtClean="0"/>
              <a:t>تصميم موقع الكتروني داخلي ( انترانت ) لتخزين اجراءات العمل والادلة المعيارية الفنية والادارية والبريد الالكتروني.</a:t>
            </a:r>
          </a:p>
          <a:p>
            <a:pPr algn="r" rtl="1">
              <a:lnSpc>
                <a:spcPct val="100000"/>
              </a:lnSpc>
            </a:pPr>
            <a:r>
              <a:rPr lang="ar-IQ" sz="2000" dirty="0" smtClean="0"/>
              <a:t>التجارب لادخال البيانات من خلال الويب ( </a:t>
            </a:r>
            <a:r>
              <a:rPr lang="en-US" sz="2000" dirty="0" smtClean="0"/>
              <a:t>Web Data Capturing</a:t>
            </a:r>
            <a:r>
              <a:rPr lang="ar-IQ" sz="2000" dirty="0" smtClean="0"/>
              <a:t>) بدءاً من المسوحات المتعلقة بالاعمال وباستخدام ادوات مفتوحة بسيطة.</a:t>
            </a:r>
          </a:p>
          <a:p>
            <a:pPr algn="r" rtl="1">
              <a:lnSpc>
                <a:spcPct val="100000"/>
              </a:lnSpc>
            </a:pPr>
            <a:r>
              <a:rPr lang="ar-IQ" sz="2000" dirty="0" smtClean="0"/>
              <a:t>تنصيب وتكوين شبكة تخدم جميع محطات العمل في المؤسسات الاحصائية العراقية تخدم هذه الشبكة كل من المركز والجهات الخارجية.</a:t>
            </a:r>
          </a:p>
          <a:p>
            <a:pPr algn="r" rtl="1">
              <a:lnSpc>
                <a:spcPct val="100000"/>
              </a:lnSpc>
            </a:pPr>
            <a:r>
              <a:rPr lang="ar-IQ" sz="2000" dirty="0" smtClean="0"/>
              <a:t>تطوير الموقع الالكتروني للجهاز المركزي للإحصاء للنشر على الاجهزة الذكية.</a:t>
            </a:r>
          </a:p>
          <a:p>
            <a:pPr algn="r" rtl="1">
              <a:lnSpc>
                <a:spcPct val="100000"/>
              </a:lnSpc>
            </a:pPr>
            <a:r>
              <a:rPr lang="ar-IQ" sz="2000" dirty="0" smtClean="0"/>
              <a:t>استخدام اجهزة الـ </a:t>
            </a:r>
            <a:r>
              <a:rPr lang="en-US" sz="2000" dirty="0" smtClean="0"/>
              <a:t>Tablet</a:t>
            </a:r>
            <a:r>
              <a:rPr lang="ar-IQ" sz="2000" dirty="0" smtClean="0"/>
              <a:t> لادخال البيانات في كل المسوحات.</a:t>
            </a:r>
          </a:p>
          <a:p>
            <a:pPr algn="r" rtl="1">
              <a:lnSpc>
                <a:spcPct val="100000"/>
              </a:lnSpc>
            </a:pPr>
            <a:r>
              <a:rPr lang="ar-IQ" sz="2000" dirty="0" smtClean="0"/>
              <a:t>تقديم الخدمات التي يقدمها الجهاز الكترونياً عن طريق موقع ( حكومة المواطن الالكترونية ) بالتعاون مع الامانة العامة لمجلس الوزراء.</a:t>
            </a:r>
          </a:p>
          <a:p>
            <a:pPr algn="r" rtl="1">
              <a:lnSpc>
                <a:spcPct val="100000"/>
              </a:lnSpc>
            </a:pPr>
            <a:endParaRPr lang="en-US" dirty="0"/>
          </a:p>
        </p:txBody>
      </p:sp>
    </p:spTree>
    <p:extLst>
      <p:ext uri="{BB962C8B-B14F-4D97-AF65-F5344CB8AC3E}">
        <p14:creationId xmlns:p14="http://schemas.microsoft.com/office/powerpoint/2010/main" val="868855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438400"/>
            <a:ext cx="6705600" cy="1752600"/>
          </a:xfrm>
        </p:spPr>
        <p:txBody>
          <a:bodyPr/>
          <a:lstStyle/>
          <a:p>
            <a:pPr algn="ctr"/>
            <a:r>
              <a:rPr lang="ar-IQ" dirty="0" smtClean="0"/>
              <a:t>شكرا لاصغائكم</a:t>
            </a:r>
            <a:endParaRPr lang="ar-IQ" dirty="0"/>
          </a:p>
        </p:txBody>
      </p:sp>
    </p:spTree>
    <p:extLst>
      <p:ext uri="{BB962C8B-B14F-4D97-AF65-F5344CB8AC3E}">
        <p14:creationId xmlns:p14="http://schemas.microsoft.com/office/powerpoint/2010/main" val="713488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066800"/>
            <a:ext cx="7010400" cy="457200"/>
          </a:xfrm>
        </p:spPr>
        <p:txBody>
          <a:bodyPr>
            <a:normAutofit fontScale="90000"/>
          </a:bodyPr>
          <a:lstStyle/>
          <a:p>
            <a:pPr algn="r"/>
            <a:r>
              <a:rPr lang="ar-IQ" sz="3200" b="1" i="1" dirty="0" smtClean="0"/>
              <a:t>مقدمة:</a:t>
            </a:r>
            <a:endParaRPr lang="en-US" sz="3200" b="1" i="1" dirty="0"/>
          </a:p>
        </p:txBody>
      </p:sp>
      <p:sp>
        <p:nvSpPr>
          <p:cNvPr id="3" name="Content Placeholder 2"/>
          <p:cNvSpPr>
            <a:spLocks noGrp="1"/>
          </p:cNvSpPr>
          <p:nvPr>
            <p:ph sz="quarter" idx="13"/>
          </p:nvPr>
        </p:nvSpPr>
        <p:spPr>
          <a:xfrm>
            <a:off x="990600" y="1371600"/>
            <a:ext cx="7162800" cy="4343400"/>
          </a:xfrm>
        </p:spPr>
        <p:txBody>
          <a:bodyPr>
            <a:normAutofit/>
          </a:bodyPr>
          <a:lstStyle/>
          <a:p>
            <a:pPr indent="0" algn="just" rtl="1">
              <a:lnSpc>
                <a:spcPct val="100000"/>
              </a:lnSpc>
              <a:buNone/>
            </a:pPr>
            <a:endParaRPr lang="ar-IQ" sz="1700" dirty="0" smtClean="0"/>
          </a:p>
          <a:p>
            <a:pPr indent="0" algn="just" rtl="1">
              <a:lnSpc>
                <a:spcPct val="100000"/>
              </a:lnSpc>
              <a:buNone/>
            </a:pPr>
            <a:r>
              <a:rPr lang="ar-IQ" sz="2700" dirty="0" smtClean="0"/>
              <a:t>لقد تعاظم دور واهمية تكنولوجيا المعلومات في مجال الاحصاءات الوطنية حيث تؤدي دوراً مهماً من خلال تطوير التقنيات الحديثة في مجال المعلوماتية وبالتالي زيادة قدرات الجهاز في تنفيذ مهامه وتحسين مستوى انتاج البيانات والمعلومات وهذا يعني ان اي تطوير في هذا الجانب هو تطوير لقدرات الجهاز بالاضافة الى اثرها الواضح في تطوير اساليب العمل الادارية والمالية والفنية والتقنية للجهاز.</a:t>
            </a:r>
          </a:p>
          <a:p>
            <a:pPr marL="285750" indent="-285750" algn="just" rtl="1">
              <a:lnSpc>
                <a:spcPct val="100000"/>
              </a:lnSpc>
            </a:pPr>
            <a:endParaRPr lang="ar-IQ" sz="2800" dirty="0" smtClean="0"/>
          </a:p>
          <a:p>
            <a:pPr marL="285750" indent="-285750" algn="just" rtl="1"/>
            <a:endParaRPr lang="ar-IQ" dirty="0" smtClean="0"/>
          </a:p>
          <a:p>
            <a:pPr marL="285750" indent="-285750" algn="just" rtl="1"/>
            <a:endParaRPr lang="en-US" dirty="0"/>
          </a:p>
        </p:txBody>
      </p:sp>
    </p:spTree>
    <p:extLst>
      <p:ext uri="{BB962C8B-B14F-4D97-AF65-F5344CB8AC3E}">
        <p14:creationId xmlns:p14="http://schemas.microsoft.com/office/powerpoint/2010/main" val="14559281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90600" y="1295400"/>
            <a:ext cx="7086600" cy="4191000"/>
          </a:xfrm>
        </p:spPr>
        <p:txBody>
          <a:bodyPr>
            <a:normAutofit lnSpcReduction="10000"/>
          </a:bodyPr>
          <a:lstStyle/>
          <a:p>
            <a:pPr indent="0" algn="just" rtl="1">
              <a:lnSpc>
                <a:spcPct val="100000"/>
              </a:lnSpc>
              <a:buNone/>
            </a:pPr>
            <a:r>
              <a:rPr lang="ar-IQ" sz="2800" b="1" i="1" dirty="0" smtClean="0"/>
              <a:t>مهام دائرة تكنولوجيا المعلومات</a:t>
            </a:r>
            <a:endParaRPr lang="ar-IQ" sz="2800" b="1" i="1" dirty="0"/>
          </a:p>
          <a:p>
            <a:pPr marL="285750" indent="-285750" algn="just" rtl="1">
              <a:lnSpc>
                <a:spcPct val="100000"/>
              </a:lnSpc>
            </a:pPr>
            <a:endParaRPr lang="ar-IQ" sz="1700" dirty="0" smtClean="0"/>
          </a:p>
          <a:p>
            <a:pPr indent="0" algn="just" rtl="1">
              <a:lnSpc>
                <a:spcPct val="100000"/>
              </a:lnSpc>
              <a:buNone/>
            </a:pPr>
            <a:endParaRPr lang="ar-IQ" sz="1700" dirty="0"/>
          </a:p>
          <a:p>
            <a:pPr indent="0" algn="just" rtl="1">
              <a:lnSpc>
                <a:spcPct val="100000"/>
              </a:lnSpc>
              <a:buNone/>
            </a:pPr>
            <a:r>
              <a:rPr lang="ar-IQ" sz="2800" dirty="0" smtClean="0"/>
              <a:t>المهمة الاساسية لدائرة تكنولوجيا المعلومات هي توفير وتقديم تقنية معلومات متطورة لتحقيق اهداف ومهام الجهاز بالشكل الامثل من خلال بيئة تقنية ودعم فني مستمر لتشكيلات الجهاز تقدمها تشكيلات دائرة تكنولوجيا المعلومات حسب مهامها وكما يأتي :</a:t>
            </a:r>
            <a:endParaRPr lang="ar-IQ" sz="2800" dirty="0"/>
          </a:p>
          <a:p>
            <a:pPr marL="285750" indent="-285750" algn="just" rtl="1"/>
            <a:endParaRPr lang="ar-IQ" sz="2800" dirty="0"/>
          </a:p>
          <a:p>
            <a:pPr marL="285750" indent="-285750" algn="just" rtl="1"/>
            <a:endParaRPr lang="ar-IQ" dirty="0"/>
          </a:p>
        </p:txBody>
      </p:sp>
    </p:spTree>
    <p:extLst>
      <p:ext uri="{BB962C8B-B14F-4D97-AF65-F5344CB8AC3E}">
        <p14:creationId xmlns:p14="http://schemas.microsoft.com/office/powerpoint/2010/main" val="26977587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90600" y="1219200"/>
            <a:ext cx="7086600" cy="4419600"/>
          </a:xfrm>
        </p:spPr>
        <p:txBody>
          <a:bodyPr>
            <a:normAutofit fontScale="92500" lnSpcReduction="20000"/>
          </a:bodyPr>
          <a:lstStyle/>
          <a:p>
            <a:pPr indent="0" algn="just" rtl="1">
              <a:lnSpc>
                <a:spcPct val="100000"/>
              </a:lnSpc>
              <a:buNone/>
            </a:pPr>
            <a:r>
              <a:rPr lang="ar-IQ" sz="2200" dirty="0" smtClean="0">
                <a:cs typeface="+mj-cs"/>
              </a:rPr>
              <a:t>1- </a:t>
            </a:r>
            <a:r>
              <a:rPr lang="ar-IQ" sz="2200" i="1" dirty="0" smtClean="0">
                <a:cs typeface="+mj-cs"/>
              </a:rPr>
              <a:t>الانظمة والبرامج </a:t>
            </a:r>
          </a:p>
          <a:p>
            <a:pPr indent="0" algn="just" rtl="1">
              <a:lnSpc>
                <a:spcPct val="100000"/>
              </a:lnSpc>
              <a:buNone/>
            </a:pPr>
            <a:endParaRPr lang="ar-IQ" sz="2200" i="1" dirty="0">
              <a:cs typeface="+mj-cs"/>
            </a:endParaRPr>
          </a:p>
          <a:p>
            <a:pPr indent="0" algn="just" rtl="1">
              <a:lnSpc>
                <a:spcPct val="100000"/>
              </a:lnSpc>
              <a:buNone/>
            </a:pPr>
            <a:endParaRPr lang="ar-IQ" sz="2200" i="1" dirty="0" smtClean="0">
              <a:cs typeface="+mj-cs"/>
            </a:endParaRPr>
          </a:p>
          <a:p>
            <a:pPr marL="285750" indent="-285750" algn="just" rtl="1">
              <a:lnSpc>
                <a:spcPct val="100000"/>
              </a:lnSpc>
            </a:pPr>
            <a:r>
              <a:rPr lang="ar-IQ" sz="2000" dirty="0" smtClean="0">
                <a:cs typeface="+mj-cs"/>
              </a:rPr>
              <a:t>تقوم المديرية باعداد البرامج والانظمة الحاسوبية لتنفيذ الخطة السنوية للجهاز.</a:t>
            </a:r>
          </a:p>
          <a:p>
            <a:pPr marL="285750" indent="-285750" algn="just" rtl="1">
              <a:lnSpc>
                <a:spcPct val="100000"/>
              </a:lnSpc>
            </a:pPr>
            <a:r>
              <a:rPr lang="ar-IQ" sz="2000" dirty="0" smtClean="0">
                <a:cs typeface="+mj-cs"/>
              </a:rPr>
              <a:t>متابعة تنفيذ البرامج والانظمة والمسوحات الاحصائية ولحين اصدار التقارير النهائية.</a:t>
            </a:r>
          </a:p>
          <a:p>
            <a:pPr marL="285750" indent="-285750" algn="just" rtl="1">
              <a:lnSpc>
                <a:spcPct val="100000"/>
              </a:lnSpc>
            </a:pPr>
            <a:r>
              <a:rPr lang="ar-IQ" sz="2000" dirty="0" smtClean="0">
                <a:cs typeface="+mj-cs"/>
              </a:rPr>
              <a:t>اعداد حزمة موحدة من البرامج والانظمة الادارية والمالية والاحصائية ( موارد بشرية – أرشفة – رواتب – مخازن – حسابات – اليات ..الخ ) وتوفير الدعم الفني لتشكيلات وزارة التخطيط ومجموعة من الوزارات والجهات المستخدمة لهذه الحزمة.</a:t>
            </a:r>
          </a:p>
          <a:p>
            <a:pPr marL="285750" indent="-285750" algn="just" rtl="1">
              <a:lnSpc>
                <a:spcPct val="100000"/>
              </a:lnSpc>
            </a:pPr>
            <a:r>
              <a:rPr lang="ar-IQ" sz="2000" dirty="0" smtClean="0">
                <a:cs typeface="+mj-cs"/>
              </a:rPr>
              <a:t>الاشراف على ادخال البيانات في شعبة تهيئة البيانات ومديريات الدوائر الاحصائية.</a:t>
            </a:r>
          </a:p>
          <a:p>
            <a:pPr marL="285750" indent="-285750" algn="just" rtl="1">
              <a:lnSpc>
                <a:spcPct val="100000"/>
              </a:lnSpc>
            </a:pPr>
            <a:r>
              <a:rPr lang="ar-IQ" sz="2000" dirty="0" smtClean="0">
                <a:cs typeface="+mj-cs"/>
              </a:rPr>
              <a:t>توثيق الانظمة.</a:t>
            </a:r>
          </a:p>
          <a:p>
            <a:pPr marL="285750" indent="-285750" algn="just" rtl="1">
              <a:lnSpc>
                <a:spcPct val="100000"/>
              </a:lnSpc>
              <a:buFont typeface="Arial" charset="0"/>
              <a:buChar char="•"/>
            </a:pPr>
            <a:endParaRPr lang="ar-IQ" sz="1700" dirty="0" smtClean="0">
              <a:cs typeface="+mj-cs"/>
            </a:endParaRPr>
          </a:p>
          <a:p>
            <a:pPr marL="342900" indent="-342900" algn="just" rtl="1">
              <a:lnSpc>
                <a:spcPct val="100000"/>
              </a:lnSpc>
              <a:buFont typeface="Arial" charset="0"/>
              <a:buChar char="•"/>
            </a:pPr>
            <a:endParaRPr lang="ar-IQ" sz="2200" dirty="0" smtClean="0">
              <a:cs typeface="+mj-cs"/>
            </a:endParaRPr>
          </a:p>
        </p:txBody>
      </p:sp>
    </p:spTree>
    <p:extLst>
      <p:ext uri="{BB962C8B-B14F-4D97-AF65-F5344CB8AC3E}">
        <p14:creationId xmlns:p14="http://schemas.microsoft.com/office/powerpoint/2010/main" val="35900085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90600" y="1143000"/>
            <a:ext cx="7086600" cy="4495800"/>
          </a:xfrm>
        </p:spPr>
        <p:txBody>
          <a:bodyPr>
            <a:normAutofit/>
          </a:bodyPr>
          <a:lstStyle/>
          <a:p>
            <a:pPr indent="0" algn="just" rtl="1">
              <a:lnSpc>
                <a:spcPct val="100000"/>
              </a:lnSpc>
              <a:buNone/>
            </a:pPr>
            <a:r>
              <a:rPr lang="ar-IQ" dirty="0" smtClean="0"/>
              <a:t>2- </a:t>
            </a:r>
            <a:r>
              <a:rPr lang="ar-IQ" sz="2000" i="1" dirty="0" smtClean="0"/>
              <a:t>قواعد البيانات </a:t>
            </a:r>
          </a:p>
          <a:p>
            <a:pPr indent="0" algn="just" rtl="1">
              <a:lnSpc>
                <a:spcPct val="100000"/>
              </a:lnSpc>
              <a:buNone/>
            </a:pPr>
            <a:endParaRPr lang="ar-IQ" sz="2000" i="1" dirty="0"/>
          </a:p>
          <a:p>
            <a:pPr indent="0" algn="just" rtl="1">
              <a:lnSpc>
                <a:spcPct val="100000"/>
              </a:lnSpc>
              <a:buNone/>
            </a:pPr>
            <a:endParaRPr lang="ar-IQ" sz="2000" i="1" dirty="0" smtClean="0"/>
          </a:p>
          <a:p>
            <a:pPr marL="342900" indent="-342900" algn="just" rtl="1">
              <a:lnSpc>
                <a:spcPct val="100000"/>
              </a:lnSpc>
            </a:pPr>
            <a:r>
              <a:rPr lang="ar-IQ" dirty="0" smtClean="0"/>
              <a:t>تكوين بنك المعلومات الوظيفي اي تكوين قاعدة بيانات الكترونية عن العاملين في وزارات الدولة والجهات غير المرتبطة بوزارة وتحديثها سنوياً لاستخدامها في التخطيط للقوى العاملة.</a:t>
            </a:r>
          </a:p>
          <a:p>
            <a:pPr marL="342900" indent="-342900" algn="just" rtl="1">
              <a:lnSpc>
                <a:spcPct val="100000"/>
              </a:lnSpc>
            </a:pPr>
            <a:r>
              <a:rPr lang="ar-IQ" dirty="0" smtClean="0"/>
              <a:t>تعميم قواعد بيانات.</a:t>
            </a:r>
          </a:p>
          <a:p>
            <a:pPr marL="342900" indent="-342900" algn="just" rtl="1">
              <a:lnSpc>
                <a:spcPct val="100000"/>
              </a:lnSpc>
            </a:pPr>
            <a:r>
              <a:rPr lang="ar-IQ" dirty="0" smtClean="0"/>
              <a:t>استخدام التقنيات الحديثة لنشر التقارير.</a:t>
            </a:r>
          </a:p>
          <a:p>
            <a:pPr marL="342900" indent="-342900" algn="just" rtl="1">
              <a:lnSpc>
                <a:spcPct val="100000"/>
              </a:lnSpc>
            </a:pPr>
            <a:r>
              <a:rPr lang="ar-IQ" dirty="0" smtClean="0"/>
              <a:t>اطلاق الرقم الوظيفي لموظفي الدولة.</a:t>
            </a:r>
            <a:endParaRPr lang="en-US" dirty="0"/>
          </a:p>
        </p:txBody>
      </p:sp>
    </p:spTree>
    <p:extLst>
      <p:ext uri="{BB962C8B-B14F-4D97-AF65-F5344CB8AC3E}">
        <p14:creationId xmlns:p14="http://schemas.microsoft.com/office/powerpoint/2010/main" val="28553886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066800"/>
            <a:ext cx="7086600" cy="533400"/>
          </a:xfrm>
        </p:spPr>
        <p:txBody>
          <a:bodyPr>
            <a:normAutofit fontScale="90000"/>
          </a:bodyPr>
          <a:lstStyle/>
          <a:p>
            <a:pPr algn="r"/>
            <a:r>
              <a:rPr lang="ar-IQ" sz="2000" b="1" i="1" dirty="0" smtClean="0"/>
              <a:t/>
            </a:r>
            <a:br>
              <a:rPr lang="ar-IQ" sz="2000" b="1" i="1" dirty="0" smtClean="0"/>
            </a:br>
            <a:r>
              <a:rPr lang="ar-IQ" sz="2000" b="1" i="1" dirty="0" smtClean="0"/>
              <a:t>3-هندسة النظم</a:t>
            </a:r>
            <a:endParaRPr lang="en-US" sz="2000" b="1" i="1" dirty="0"/>
          </a:p>
        </p:txBody>
      </p:sp>
      <p:sp>
        <p:nvSpPr>
          <p:cNvPr id="3" name="Content Placeholder 2"/>
          <p:cNvSpPr>
            <a:spLocks noGrp="1"/>
          </p:cNvSpPr>
          <p:nvPr>
            <p:ph sz="quarter" idx="13"/>
          </p:nvPr>
        </p:nvSpPr>
        <p:spPr>
          <a:xfrm>
            <a:off x="990600" y="1600200"/>
            <a:ext cx="7162800" cy="4114800"/>
          </a:xfrm>
        </p:spPr>
        <p:txBody>
          <a:bodyPr>
            <a:normAutofit lnSpcReduction="10000"/>
          </a:bodyPr>
          <a:lstStyle/>
          <a:p>
            <a:pPr marL="285750" indent="-285750" algn="just" rtl="1">
              <a:lnSpc>
                <a:spcPct val="100000"/>
              </a:lnSpc>
            </a:pPr>
            <a:endParaRPr lang="ar-IQ" sz="1700" dirty="0" smtClean="0"/>
          </a:p>
          <a:p>
            <a:pPr marL="285750" indent="-285750" algn="just" rtl="1">
              <a:lnSpc>
                <a:spcPct val="100000"/>
              </a:lnSpc>
            </a:pPr>
            <a:endParaRPr lang="ar-IQ" sz="1700" dirty="0"/>
          </a:p>
          <a:p>
            <a:pPr marL="285750" indent="-285750" algn="just" rtl="1">
              <a:lnSpc>
                <a:spcPct val="100000"/>
              </a:lnSpc>
            </a:pPr>
            <a:r>
              <a:rPr lang="ar-IQ" dirty="0" smtClean="0"/>
              <a:t>ادارة الشبكات : من خلال تنصيب البرمجيات لاجهزة الخوادم والحاسبات والاجهزة الملحقة وانشاء حسابات المستخدمين ومتابعة ادارة الشبكة وتهيئة بيئة العمل بقاعة تهيئة البيانات .</a:t>
            </a:r>
          </a:p>
          <a:p>
            <a:pPr marL="285750" indent="-285750" algn="just" rtl="1">
              <a:lnSpc>
                <a:spcPct val="100000"/>
              </a:lnSpc>
            </a:pPr>
            <a:r>
              <a:rPr lang="ar-IQ" dirty="0" smtClean="0"/>
              <a:t>ادارة الاتصالات : توفير خدمة ( الانترنت والانترانت ) وادارة منظومة الاتصال الفديوي </a:t>
            </a:r>
            <a:r>
              <a:rPr lang="en-US" dirty="0" smtClean="0"/>
              <a:t>VTC</a:t>
            </a:r>
            <a:r>
              <a:rPr lang="ar-IQ" dirty="0" smtClean="0"/>
              <a:t> وخوادم المايكروتك.</a:t>
            </a:r>
          </a:p>
          <a:p>
            <a:pPr marL="285750" indent="-285750" algn="just" rtl="1">
              <a:lnSpc>
                <a:spcPct val="100000"/>
              </a:lnSpc>
            </a:pPr>
            <a:r>
              <a:rPr lang="ar-IQ" dirty="0" smtClean="0"/>
              <a:t>امن البيانات من خلال ادارة نظام مكافحة الفايروسات وادارة الجدران النارية واخذ النسخ الاحتياطية للبيانات بشكل يومي.</a:t>
            </a:r>
          </a:p>
          <a:p>
            <a:pPr marL="285750" indent="-285750" algn="just" rtl="1">
              <a:lnSpc>
                <a:spcPct val="100000"/>
              </a:lnSpc>
            </a:pPr>
            <a:r>
              <a:rPr lang="ar-IQ" dirty="0" smtClean="0"/>
              <a:t>متابعة بيئة العمل التجريبية الخاصة بتوطين الرواتب.</a:t>
            </a:r>
          </a:p>
        </p:txBody>
      </p:sp>
    </p:spTree>
    <p:extLst>
      <p:ext uri="{BB962C8B-B14F-4D97-AF65-F5344CB8AC3E}">
        <p14:creationId xmlns:p14="http://schemas.microsoft.com/office/powerpoint/2010/main" val="41630582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90600" y="1143000"/>
            <a:ext cx="7086600" cy="4648200"/>
          </a:xfrm>
        </p:spPr>
        <p:txBody>
          <a:bodyPr>
            <a:normAutofit/>
          </a:bodyPr>
          <a:lstStyle/>
          <a:p>
            <a:pPr indent="0" algn="r" rtl="1">
              <a:buNone/>
            </a:pPr>
            <a:r>
              <a:rPr lang="ar-IQ" dirty="0" smtClean="0"/>
              <a:t>4-</a:t>
            </a:r>
            <a:r>
              <a:rPr lang="ar-IQ" i="1" dirty="0" smtClean="0"/>
              <a:t> </a:t>
            </a:r>
            <a:r>
              <a:rPr lang="ar-IQ" b="1" i="1" dirty="0" smtClean="0"/>
              <a:t>الصيانة والشبكات</a:t>
            </a:r>
          </a:p>
          <a:p>
            <a:pPr indent="0" algn="r" rtl="1">
              <a:buNone/>
            </a:pPr>
            <a:endParaRPr lang="ar-IQ" dirty="0" smtClean="0"/>
          </a:p>
          <a:p>
            <a:pPr indent="0" algn="r" rtl="1">
              <a:buNone/>
            </a:pPr>
            <a:endParaRPr lang="ar-IQ" dirty="0"/>
          </a:p>
          <a:p>
            <a:pPr marL="285750" indent="-285750" algn="r" rtl="1"/>
            <a:r>
              <a:rPr lang="ar-IQ" dirty="0" smtClean="0"/>
              <a:t>صيانة مادية وتنصيب نظم التشغيل لاجهزة الحاسبات وملحقاتها في المركز والمحافظات.</a:t>
            </a:r>
          </a:p>
          <a:p>
            <a:pPr marL="285750" indent="-285750" algn="r" rtl="1"/>
            <a:r>
              <a:rPr lang="ar-IQ" dirty="0" smtClean="0"/>
              <a:t>وضع المواصفات الفنية وتحديد احتياجات تشكيلات الجهاز من الحاسبات وملحقاتها.</a:t>
            </a:r>
          </a:p>
          <a:p>
            <a:pPr marL="285750" indent="-285750" algn="r" rtl="1"/>
            <a:r>
              <a:rPr lang="ar-IQ" dirty="0" smtClean="0"/>
              <a:t>مطابقة المواصفات الفنية للاجهزة الموردة مع المواصفات الموضوعة مسبقاً.</a:t>
            </a:r>
          </a:p>
          <a:p>
            <a:pPr marL="285750" indent="-285750" algn="r" rtl="1"/>
            <a:r>
              <a:rPr lang="ar-IQ" dirty="0" smtClean="0"/>
              <a:t>صيانة وتطوير الشبكات.</a:t>
            </a:r>
            <a:endParaRPr lang="en-US" dirty="0"/>
          </a:p>
        </p:txBody>
      </p:sp>
    </p:spTree>
    <p:extLst>
      <p:ext uri="{BB962C8B-B14F-4D97-AF65-F5344CB8AC3E}">
        <p14:creationId xmlns:p14="http://schemas.microsoft.com/office/powerpoint/2010/main" val="12498264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143000"/>
            <a:ext cx="7086600" cy="457200"/>
          </a:xfrm>
        </p:spPr>
        <p:txBody>
          <a:bodyPr>
            <a:normAutofit/>
          </a:bodyPr>
          <a:lstStyle/>
          <a:p>
            <a:pPr algn="r"/>
            <a:r>
              <a:rPr lang="ar-IQ" sz="1800" b="1" i="1" dirty="0" smtClean="0"/>
              <a:t>5-الانترنت</a:t>
            </a:r>
            <a:endParaRPr lang="en-US" sz="1800" b="1" i="1" dirty="0"/>
          </a:p>
        </p:txBody>
      </p:sp>
      <p:sp>
        <p:nvSpPr>
          <p:cNvPr id="3" name="Content Placeholder 2"/>
          <p:cNvSpPr>
            <a:spLocks noGrp="1"/>
          </p:cNvSpPr>
          <p:nvPr>
            <p:ph sz="quarter" idx="13"/>
          </p:nvPr>
        </p:nvSpPr>
        <p:spPr>
          <a:xfrm>
            <a:off x="1066800" y="1524000"/>
            <a:ext cx="7010400" cy="4114800"/>
          </a:xfrm>
        </p:spPr>
        <p:txBody>
          <a:bodyPr>
            <a:normAutofit fontScale="77500" lnSpcReduction="20000"/>
          </a:bodyPr>
          <a:lstStyle/>
          <a:p>
            <a:pPr marL="285750" indent="-285750" algn="just" rtl="1">
              <a:lnSpc>
                <a:spcPct val="100000"/>
              </a:lnSpc>
            </a:pPr>
            <a:endParaRPr lang="ar-IQ" sz="1700" dirty="0" smtClean="0"/>
          </a:p>
          <a:p>
            <a:pPr marL="285750" indent="-285750" algn="just" rtl="1">
              <a:lnSpc>
                <a:spcPct val="100000"/>
              </a:lnSpc>
            </a:pPr>
            <a:endParaRPr lang="ar-IQ" sz="1700" dirty="0"/>
          </a:p>
          <a:p>
            <a:pPr marL="285750" indent="-285750" algn="just" rtl="1">
              <a:lnSpc>
                <a:spcPct val="100000"/>
              </a:lnSpc>
            </a:pPr>
            <a:endParaRPr lang="ar-IQ" sz="1700" dirty="0" smtClean="0"/>
          </a:p>
          <a:p>
            <a:pPr marL="285750" indent="-285750" algn="just" rtl="1">
              <a:lnSpc>
                <a:spcPct val="100000"/>
              </a:lnSpc>
            </a:pPr>
            <a:r>
              <a:rPr lang="ar-IQ" dirty="0" smtClean="0"/>
              <a:t>ادارة موقع الجهاز الالكتروني</a:t>
            </a:r>
            <a:r>
              <a:rPr lang="en-US" dirty="0" smtClean="0"/>
              <a:t> </a:t>
            </a:r>
            <a:r>
              <a:rPr lang="en-US" dirty="0" smtClean="0">
                <a:hlinkClick r:id="rId2"/>
              </a:rPr>
              <a:t>www.cosit.gov.iq</a:t>
            </a:r>
            <a:r>
              <a:rPr lang="en-US" dirty="0" smtClean="0"/>
              <a:t>  </a:t>
            </a:r>
            <a:r>
              <a:rPr lang="ar-IQ" dirty="0" smtClean="0"/>
              <a:t> اضافة الى ادارة حسابات البريد الالكتروني الرسمي على اسم النطاق </a:t>
            </a:r>
            <a:r>
              <a:rPr lang="en-US" dirty="0" smtClean="0"/>
              <a:t> @cosit.gov.iq</a:t>
            </a:r>
            <a:r>
              <a:rPr lang="ar-IQ" dirty="0" smtClean="0"/>
              <a:t>لمديريات الجهاز في المركز والمحافظات.</a:t>
            </a:r>
          </a:p>
          <a:p>
            <a:pPr marL="285750" indent="-285750" algn="just" rtl="1">
              <a:lnSpc>
                <a:spcPct val="100000"/>
              </a:lnSpc>
            </a:pPr>
            <a:r>
              <a:rPr lang="ar-IQ" dirty="0" smtClean="0"/>
              <a:t>ادارة موقع الشبكة الداخلية ( الانترانيت ).</a:t>
            </a:r>
          </a:p>
          <a:p>
            <a:pPr marL="285750" indent="-285750" algn="just" rtl="1">
              <a:lnSpc>
                <a:spcPct val="100000"/>
              </a:lnSpc>
            </a:pPr>
            <a:r>
              <a:rPr lang="ar-IQ" dirty="0" smtClean="0"/>
              <a:t>متابعة وتطوير المواقع وادخال ادوات فعالة لها وجعلها اكثر فعالية وكفاءة .</a:t>
            </a:r>
          </a:p>
          <a:p>
            <a:pPr marL="285750" indent="-285750" algn="just" rtl="1">
              <a:lnSpc>
                <a:spcPct val="100000"/>
              </a:lnSpc>
            </a:pPr>
            <a:r>
              <a:rPr lang="ar-IQ" dirty="0" smtClean="0"/>
              <a:t>نشر وتحديث بيانات ( المسوح والتقارير الاحصائية ، الجداول الاحصائية ، المؤشرات الاحصائية، البحوث والدراسات ، البيانات الوطنية ) بالاضافة الى الاخبار ونشاطات الجهاز على موقع الجهاز الالكتروني اضافة الى نشر البيانات المؤهلة للاستخدام العام ( </a:t>
            </a:r>
            <a:r>
              <a:rPr lang="en-US" dirty="0" smtClean="0"/>
              <a:t>PUF</a:t>
            </a:r>
            <a:r>
              <a:rPr lang="ar-IQ" dirty="0" smtClean="0"/>
              <a:t> ) بالتنسيق مع المديريات الفنية ذات العلاقة.</a:t>
            </a:r>
          </a:p>
          <a:p>
            <a:pPr marL="285750" indent="-285750" algn="just" rtl="1">
              <a:lnSpc>
                <a:spcPct val="100000"/>
              </a:lnSpc>
            </a:pPr>
            <a:r>
              <a:rPr lang="ar-IQ" dirty="0" smtClean="0"/>
              <a:t>نشر وتحديث قاعدة بيانات الحصر والترقيم 2009 النوع الاجتماعي ، الاهداف الانمائية للألفية ، مسح </a:t>
            </a:r>
            <a:r>
              <a:rPr lang="en-US" dirty="0" smtClean="0"/>
              <a:t>I-WISH</a:t>
            </a:r>
            <a:r>
              <a:rPr lang="ar-IQ" dirty="0" smtClean="0"/>
              <a:t> على حزمة برامج </a:t>
            </a:r>
            <a:r>
              <a:rPr lang="en-US" dirty="0" smtClean="0"/>
              <a:t>DEVINFO</a:t>
            </a:r>
            <a:r>
              <a:rPr lang="ar-IQ" dirty="0" smtClean="0"/>
              <a:t>على موقع الجهاز الالكتروني.</a:t>
            </a:r>
          </a:p>
          <a:p>
            <a:pPr marL="285750" indent="-285750" algn="r" rtl="1">
              <a:lnSpc>
                <a:spcPct val="100000"/>
              </a:lnSpc>
            </a:pPr>
            <a:endParaRPr lang="ar-IQ" dirty="0" smtClean="0"/>
          </a:p>
          <a:p>
            <a:pPr marL="285750" indent="-285750" algn="r" rtl="1"/>
            <a:endParaRPr lang="en-US" dirty="0"/>
          </a:p>
        </p:txBody>
      </p:sp>
    </p:spTree>
    <p:extLst>
      <p:ext uri="{BB962C8B-B14F-4D97-AF65-F5344CB8AC3E}">
        <p14:creationId xmlns:p14="http://schemas.microsoft.com/office/powerpoint/2010/main" val="8785242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143000"/>
            <a:ext cx="7010400" cy="533400"/>
          </a:xfrm>
        </p:spPr>
        <p:txBody>
          <a:bodyPr>
            <a:normAutofit/>
          </a:bodyPr>
          <a:lstStyle/>
          <a:p>
            <a:pPr algn="r"/>
            <a:r>
              <a:rPr lang="ar-IQ" sz="1800" b="1" i="1" dirty="0" smtClean="0"/>
              <a:t>6-عمليات الحاسبة</a:t>
            </a:r>
            <a:endParaRPr lang="en-US" sz="1800" b="1" i="1" dirty="0"/>
          </a:p>
        </p:txBody>
      </p:sp>
      <p:sp>
        <p:nvSpPr>
          <p:cNvPr id="3" name="Content Placeholder 2"/>
          <p:cNvSpPr>
            <a:spLocks noGrp="1"/>
          </p:cNvSpPr>
          <p:nvPr>
            <p:ph sz="quarter" idx="13"/>
          </p:nvPr>
        </p:nvSpPr>
        <p:spPr>
          <a:xfrm>
            <a:off x="990600" y="1752600"/>
            <a:ext cx="7086600" cy="3200400"/>
          </a:xfrm>
        </p:spPr>
        <p:txBody>
          <a:bodyPr>
            <a:normAutofit fontScale="77500" lnSpcReduction="20000"/>
          </a:bodyPr>
          <a:lstStyle/>
          <a:p>
            <a:pPr indent="0" algn="just" rtl="1">
              <a:lnSpc>
                <a:spcPct val="100000"/>
              </a:lnSpc>
              <a:buNone/>
            </a:pPr>
            <a:r>
              <a:rPr lang="ar-IQ" b="1" dirty="0" smtClean="0">
                <a:cs typeface="+mj-cs"/>
              </a:rPr>
              <a:t>تنفيذ الانظمة العاملة في الجهاز المركزي للإحصاء</a:t>
            </a:r>
          </a:p>
          <a:p>
            <a:pPr marL="285750" indent="-285750" algn="just" rtl="1">
              <a:lnSpc>
                <a:spcPct val="100000"/>
              </a:lnSpc>
            </a:pPr>
            <a:endParaRPr lang="ar-IQ" dirty="0" smtClean="0">
              <a:cs typeface="+mj-cs"/>
            </a:endParaRPr>
          </a:p>
          <a:p>
            <a:pPr marL="285750" indent="-285750" algn="just" rtl="1">
              <a:lnSpc>
                <a:spcPct val="100000"/>
              </a:lnSpc>
            </a:pPr>
            <a:r>
              <a:rPr lang="ar-IQ" dirty="0" smtClean="0">
                <a:cs typeface="+mj-cs"/>
              </a:rPr>
              <a:t>تنفيذ البرامج والانظمة الادارية والمالية بالتنسيق مع الانظمة والبرامج.</a:t>
            </a:r>
          </a:p>
          <a:p>
            <a:pPr marL="285750" indent="-285750" algn="just" rtl="1">
              <a:lnSpc>
                <a:spcPct val="100000"/>
              </a:lnSpc>
            </a:pPr>
            <a:r>
              <a:rPr lang="ar-IQ" dirty="0" smtClean="0">
                <a:cs typeface="+mj-cs"/>
              </a:rPr>
              <a:t>استخراج التقارير الخاصة بالتعدادات ( 1977- 1987 – 1997 ) لاغراض الدراسات والبحوث.</a:t>
            </a:r>
          </a:p>
          <a:p>
            <a:pPr marL="285750" indent="-285750" algn="just" rtl="1">
              <a:lnSpc>
                <a:spcPct val="100000"/>
              </a:lnSpc>
            </a:pPr>
            <a:r>
              <a:rPr lang="ar-IQ" dirty="0" smtClean="0">
                <a:cs typeface="+mj-cs"/>
              </a:rPr>
              <a:t>استخراج التقارير الخاصة بالاحصاء الصناعي ( منشأت صغيرة ) 2000 – 2010.</a:t>
            </a:r>
          </a:p>
          <a:p>
            <a:pPr marL="285750" indent="-285750" algn="just" rtl="1">
              <a:lnSpc>
                <a:spcPct val="100000"/>
              </a:lnSpc>
            </a:pPr>
            <a:r>
              <a:rPr lang="ar-IQ" dirty="0" smtClean="0">
                <a:cs typeface="+mj-cs"/>
              </a:rPr>
              <a:t>ادخال وتهيئة البيانات الخاصة بالاستمارات الورقية للانظمة والمسوحات الخاصة بالجهاز وقد تم انجاز وادخال استمارات مسح التنمية الريفية في العراق لسنة 2017 لثمان محافظات حيث بلغ مجموع القرى 4662 ومجموع الاسر 133,690 بالاضافة الى مسح الاضرار حيث بلغ عدد الوحدات المتضررة 8370.</a:t>
            </a:r>
          </a:p>
          <a:p>
            <a:pPr marL="285750" indent="-285750" algn="just" rtl="1">
              <a:lnSpc>
                <a:spcPct val="100000"/>
              </a:lnSpc>
            </a:pPr>
            <a:endParaRPr lang="ar-IQ" dirty="0" smtClean="0">
              <a:cs typeface="+mj-cs"/>
            </a:endParaRPr>
          </a:p>
          <a:p>
            <a:pPr algn="just" rtl="1">
              <a:lnSpc>
                <a:spcPct val="100000"/>
              </a:lnSpc>
            </a:pPr>
            <a:endParaRPr lang="en-US" dirty="0">
              <a:cs typeface="+mj-cs"/>
            </a:endParaRPr>
          </a:p>
        </p:txBody>
      </p:sp>
    </p:spTree>
    <p:extLst>
      <p:ext uri="{BB962C8B-B14F-4D97-AF65-F5344CB8AC3E}">
        <p14:creationId xmlns:p14="http://schemas.microsoft.com/office/powerpoint/2010/main" val="4139408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783</TotalTime>
  <Words>1239</Words>
  <Application>Microsoft Office PowerPoint</Application>
  <PresentationFormat>On-screen Show (4:3)</PresentationFormat>
  <Paragraphs>105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Slipstream</vt:lpstr>
      <vt:lpstr>ورقة عمل دائرة تكنولوجيا المعلومات</vt:lpstr>
      <vt:lpstr>مقدمة:</vt:lpstr>
      <vt:lpstr>PowerPoint Presentation</vt:lpstr>
      <vt:lpstr>PowerPoint Presentation</vt:lpstr>
      <vt:lpstr>PowerPoint Presentation</vt:lpstr>
      <vt:lpstr> 3-هندسة النظم</vt:lpstr>
      <vt:lpstr>PowerPoint Presentation</vt:lpstr>
      <vt:lpstr>5-الانترنت</vt:lpstr>
      <vt:lpstr>6-عمليات الحاسبة</vt:lpstr>
      <vt:lpstr>7-نظم المعلومات الجغرافية</vt:lpstr>
      <vt:lpstr>الانجازات</vt:lpstr>
      <vt:lpstr>PowerPoint Presentation</vt:lpstr>
      <vt:lpstr>أهم انجازات مركز نظم المعلومات الجغرافية gis</vt:lpstr>
      <vt:lpstr>الافاق المستقبلية</vt:lpstr>
      <vt:lpstr>تبادل الخبرات في مجال تكنولوجيا المعلومات وتقديم الدعم الفني في المجالات التالية:</vt:lpstr>
      <vt:lpstr>شكرا لاصغائكم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dc:creator>
  <cp:lastModifiedBy>Imad Naje</cp:lastModifiedBy>
  <cp:revision>83</cp:revision>
  <cp:lastPrinted>2017-12-24T10:11:10Z</cp:lastPrinted>
  <dcterms:created xsi:type="dcterms:W3CDTF">2006-08-16T00:00:00Z</dcterms:created>
  <dcterms:modified xsi:type="dcterms:W3CDTF">2017-12-26T06:27:39Z</dcterms:modified>
</cp:coreProperties>
</file>